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6" r:id="rId2"/>
    <p:sldId id="325" r:id="rId3"/>
    <p:sldId id="326" r:id="rId4"/>
    <p:sldId id="336" r:id="rId5"/>
    <p:sldId id="327" r:id="rId6"/>
    <p:sldId id="337" r:id="rId7"/>
    <p:sldId id="338" r:id="rId8"/>
    <p:sldId id="339" r:id="rId9"/>
    <p:sldId id="340" r:id="rId10"/>
    <p:sldId id="341" r:id="rId11"/>
    <p:sldId id="342" r:id="rId12"/>
    <p:sldId id="270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5" r:id="rId23"/>
    <p:sldId id="352" r:id="rId24"/>
    <p:sldId id="353" r:id="rId25"/>
    <p:sldId id="354" r:id="rId26"/>
    <p:sldId id="32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194" autoAdjust="0"/>
  </p:normalViewPr>
  <p:slideViewPr>
    <p:cSldViewPr snapToGrid="0">
      <p:cViewPr varScale="1">
        <p:scale>
          <a:sx n="59" d="100"/>
          <a:sy n="59" d="100"/>
        </p:scale>
        <p:origin x="1107" y="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0DCF9-207E-4A81-98F4-F5E7B841A90B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F4CCF-A54E-484C-80A7-1537F196FD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76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F4CCF-A54E-484C-80A7-1537F196FD1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56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silo – a nice silo, but still a silo.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F4CCF-A54E-484C-80A7-1537F196FD1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99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326C-AA3D-4154-A2D7-82F290F45F89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4037-C473-4155-9B51-23EB37FAE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005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326C-AA3D-4154-A2D7-82F290F45F89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4037-C473-4155-9B51-23EB37FAE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28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326C-AA3D-4154-A2D7-82F290F45F89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4037-C473-4155-9B51-23EB37FAE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97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326C-AA3D-4154-A2D7-82F290F45F89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4037-C473-4155-9B51-23EB37FAEB5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2" descr="https://upload.wikimedia.org/wikipedia/commons/e/e8/International_Image_Interoperability_Framework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6324600"/>
            <a:ext cx="711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mirrors.creativecommons.org/presskit/buttons/88x31/png/by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078" y="6408738"/>
            <a:ext cx="1391444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763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326C-AA3D-4154-A2D7-82F290F45F89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4037-C473-4155-9B51-23EB37FAE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811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326C-AA3D-4154-A2D7-82F290F45F89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4037-C473-4155-9B51-23EB37FAE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086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326C-AA3D-4154-A2D7-82F290F45F89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4037-C473-4155-9B51-23EB37FAE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436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326C-AA3D-4154-A2D7-82F290F45F89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4037-C473-4155-9B51-23EB37FAE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26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326C-AA3D-4154-A2D7-82F290F45F89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4037-C473-4155-9B51-23EB37FAE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71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326C-AA3D-4154-A2D7-82F290F45F89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4037-C473-4155-9B51-23EB37FAE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303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326C-AA3D-4154-A2D7-82F290F45F89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4037-C473-4155-9B51-23EB37FAE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918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B326C-AA3D-4154-A2D7-82F290F45F89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84037-C473-4155-9B51-23EB37FAE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76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://digirati.com/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digirati.com/" TargetMode="External"/><Relationship Id="rId2" Type="http://schemas.openxmlformats.org/officeDocument/2006/relationships/hyperlink" Target="http://digirati.com/solutions/cultural-heritage-iiif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mailto:tom.crane@digirati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goo.gl/SBqne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420" y="752606"/>
            <a:ext cx="2693617" cy="9656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44263" y="5674526"/>
            <a:ext cx="2083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Tom Crane</a:t>
            </a:r>
          </a:p>
          <a:p>
            <a:r>
              <a:rPr lang="en-GB" sz="1400" dirty="0"/>
              <a:t>Technical Director, Digirati</a:t>
            </a:r>
          </a:p>
        </p:txBody>
      </p:sp>
      <p:pic>
        <p:nvPicPr>
          <p:cNvPr id="1026" name="Picture 2" descr="digirati - innovation engine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420" y="5776955"/>
            <a:ext cx="160972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145203" y="5650272"/>
            <a:ext cx="0" cy="891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36419" y="3074796"/>
            <a:ext cx="71343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Universal Viewer</a:t>
            </a:r>
          </a:p>
          <a:p>
            <a:endParaRPr lang="en-GB" i="1" dirty="0"/>
          </a:p>
          <a:p>
            <a:r>
              <a:rPr lang="en-GB" dirty="0"/>
              <a:t>IIIF: Access to the World's Images – New York 2016</a:t>
            </a:r>
          </a:p>
        </p:txBody>
      </p:sp>
      <p:sp>
        <p:nvSpPr>
          <p:cNvPr id="6" name="Rectangle 5"/>
          <p:cNvSpPr/>
          <p:nvPr/>
        </p:nvSpPr>
        <p:spPr>
          <a:xfrm>
            <a:off x="4244264" y="6261241"/>
            <a:ext cx="1611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hlinkClick r:id="rId5"/>
              </a:rPr>
              <a:t>http://digirati.com/</a:t>
            </a:r>
            <a:endParaRPr lang="en-GB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4145" y="633598"/>
            <a:ext cx="1084670" cy="108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7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556" y="0"/>
            <a:ext cx="10515600" cy="1325563"/>
          </a:xfrm>
        </p:spPr>
        <p:txBody>
          <a:bodyPr/>
          <a:lstStyle/>
          <a:p>
            <a:r>
              <a:rPr lang="en-GB" dirty="0" smtClean="0"/>
              <a:t>Download - current</a:t>
            </a:r>
            <a:endParaRPr lang="en-GB" dirty="0"/>
          </a:p>
        </p:txBody>
      </p:sp>
      <p:pic>
        <p:nvPicPr>
          <p:cNvPr id="4" name="download_curren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568" y="1048790"/>
            <a:ext cx="9649648" cy="5335826"/>
          </a:xfrm>
        </p:spPr>
      </p:pic>
    </p:spTree>
    <p:extLst>
      <p:ext uri="{BB962C8B-B14F-4D97-AF65-F5344CB8AC3E}">
        <p14:creationId xmlns:p14="http://schemas.microsoft.com/office/powerpoint/2010/main" val="46944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188" y="98088"/>
            <a:ext cx="10515600" cy="1325563"/>
          </a:xfrm>
        </p:spPr>
        <p:txBody>
          <a:bodyPr/>
          <a:lstStyle/>
          <a:p>
            <a:r>
              <a:rPr lang="en-GB" dirty="0" smtClean="0"/>
              <a:t>Download – other sizes and renderings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058" y="1423651"/>
            <a:ext cx="4672949" cy="470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7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39" y="1868671"/>
            <a:ext cx="7067524" cy="41734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Embed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358" y="598286"/>
            <a:ext cx="7686872" cy="56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0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524" y="365125"/>
            <a:ext cx="7886758" cy="6300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095" y="664531"/>
            <a:ext cx="10515600" cy="1325563"/>
          </a:xfrm>
        </p:spPr>
        <p:txBody>
          <a:bodyPr/>
          <a:lstStyle/>
          <a:p>
            <a:r>
              <a:rPr lang="en-GB" dirty="0" smtClean="0"/>
              <a:t>Themes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528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11" y="250853"/>
            <a:ext cx="10434889" cy="624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1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 smtClean="0"/>
              <a:t>Click-through authentication</a:t>
            </a:r>
            <a:endParaRPr lang="en-GB" dirty="0"/>
          </a:p>
        </p:txBody>
      </p:sp>
      <p:pic>
        <p:nvPicPr>
          <p:cNvPr id="4" name="clickthroug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775" y="1113526"/>
            <a:ext cx="9717464" cy="5400562"/>
          </a:xfrm>
        </p:spPr>
      </p:pic>
    </p:spTree>
    <p:extLst>
      <p:ext uri="{BB962C8B-B14F-4D97-AF65-F5344CB8AC3E}">
        <p14:creationId xmlns:p14="http://schemas.microsoft.com/office/powerpoint/2010/main" val="359860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720"/>
            <a:ext cx="10515600" cy="1325563"/>
          </a:xfrm>
        </p:spPr>
        <p:txBody>
          <a:bodyPr/>
          <a:lstStyle/>
          <a:p>
            <a:r>
              <a:rPr lang="en-GB" dirty="0" smtClean="0"/>
              <a:t>Regular authentication</a:t>
            </a:r>
            <a:endParaRPr lang="en-GB" dirty="0"/>
          </a:p>
        </p:txBody>
      </p:sp>
      <p:pic>
        <p:nvPicPr>
          <p:cNvPr id="4" name="clinica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936" y="1145893"/>
            <a:ext cx="8391905" cy="5484553"/>
          </a:xfrm>
        </p:spPr>
      </p:pic>
    </p:spTree>
    <p:extLst>
      <p:ext uri="{BB962C8B-B14F-4D97-AF65-F5344CB8AC3E}">
        <p14:creationId xmlns:p14="http://schemas.microsoft.com/office/powerpoint/2010/main" val="47629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720"/>
            <a:ext cx="10515600" cy="1325563"/>
          </a:xfrm>
        </p:spPr>
        <p:txBody>
          <a:bodyPr/>
          <a:lstStyle/>
          <a:p>
            <a:r>
              <a:rPr lang="en-GB" dirty="0" smtClean="0"/>
              <a:t>IIIF Collections – multi volume</a:t>
            </a:r>
            <a:endParaRPr lang="en-GB" dirty="0"/>
          </a:p>
        </p:txBody>
      </p:sp>
      <p:pic>
        <p:nvPicPr>
          <p:cNvPr id="5" name="bb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199" y="1097341"/>
            <a:ext cx="9702737" cy="5473391"/>
          </a:xfrm>
        </p:spPr>
      </p:pic>
    </p:spTree>
    <p:extLst>
      <p:ext uri="{BB962C8B-B14F-4D97-AF65-F5344CB8AC3E}">
        <p14:creationId xmlns:p14="http://schemas.microsoft.com/office/powerpoint/2010/main" val="320855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 smtClean="0"/>
              <a:t>IIIF Collections – 6500 manifests with dates</a:t>
            </a:r>
            <a:endParaRPr lang="en-GB" dirty="0"/>
          </a:p>
        </p:txBody>
      </p:sp>
      <p:pic>
        <p:nvPicPr>
          <p:cNvPr id="5" name="c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992145"/>
            <a:ext cx="9850385" cy="5562404"/>
          </a:xfrm>
        </p:spPr>
      </p:pic>
    </p:spTree>
    <p:extLst>
      <p:ext uri="{BB962C8B-B14F-4D97-AF65-F5344CB8AC3E}">
        <p14:creationId xmlns:p14="http://schemas.microsoft.com/office/powerpoint/2010/main" val="85640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016" y="119736"/>
            <a:ext cx="10515600" cy="1325563"/>
          </a:xfrm>
        </p:spPr>
        <p:txBody>
          <a:bodyPr/>
          <a:lstStyle/>
          <a:p>
            <a:r>
              <a:rPr lang="en-GB" dirty="0" smtClean="0"/>
              <a:t>Right to left</a:t>
            </a:r>
            <a:endParaRPr lang="en-GB" dirty="0"/>
          </a:p>
        </p:txBody>
      </p:sp>
      <p:pic>
        <p:nvPicPr>
          <p:cNvPr id="4" name="rt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014" y="1089248"/>
            <a:ext cx="9712742" cy="5392471"/>
          </a:xfrm>
        </p:spPr>
      </p:pic>
    </p:spTree>
    <p:extLst>
      <p:ext uri="{BB962C8B-B14F-4D97-AF65-F5344CB8AC3E}">
        <p14:creationId xmlns:p14="http://schemas.microsoft.com/office/powerpoint/2010/main" val="36912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“Player”</a:t>
            </a:r>
            <a:endParaRPr lang="en-GB" dirty="0"/>
          </a:p>
        </p:txBody>
      </p:sp>
      <p:pic>
        <p:nvPicPr>
          <p:cNvPr id="2050" name="Picture 2" descr="wellcome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226" y="751682"/>
            <a:ext cx="1381125" cy="55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2883">
            <a:off x="829149" y="1302274"/>
            <a:ext cx="6024905" cy="5476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24946">
            <a:off x="2994943" y="2162047"/>
            <a:ext cx="6202111" cy="5637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68473">
            <a:off x="5756754" y="2633313"/>
            <a:ext cx="6666114" cy="605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6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 smtClean="0"/>
              <a:t>Top to bottom</a:t>
            </a:r>
            <a:endParaRPr lang="en-GB" dirty="0"/>
          </a:p>
        </p:txBody>
      </p:sp>
      <p:pic>
        <p:nvPicPr>
          <p:cNvPr id="4" name="ttb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105" y="1024514"/>
            <a:ext cx="9698165" cy="5384378"/>
          </a:xfrm>
        </p:spPr>
      </p:pic>
    </p:spTree>
    <p:extLst>
      <p:ext uri="{BB962C8B-B14F-4D97-AF65-F5344CB8AC3E}">
        <p14:creationId xmlns:p14="http://schemas.microsoft.com/office/powerpoint/2010/main" val="81665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088"/>
            <a:ext cx="10515600" cy="1325563"/>
          </a:xfrm>
        </p:spPr>
        <p:txBody>
          <a:bodyPr/>
          <a:lstStyle/>
          <a:p>
            <a:r>
              <a:rPr lang="en-GB" dirty="0" smtClean="0"/>
              <a:t>Continuous</a:t>
            </a:r>
            <a:endParaRPr lang="en-GB" dirty="0"/>
          </a:p>
        </p:txBody>
      </p:sp>
      <p:pic>
        <p:nvPicPr>
          <p:cNvPr id="4" name="continuou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048788"/>
            <a:ext cx="9823979" cy="5465299"/>
          </a:xfrm>
        </p:spPr>
      </p:pic>
    </p:spTree>
    <p:extLst>
      <p:ext uri="{BB962C8B-B14F-4D97-AF65-F5344CB8AC3E}">
        <p14:creationId xmlns:p14="http://schemas.microsoft.com/office/powerpoint/2010/main" val="384380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media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Before we could replace the Wellcome Player with the Universal Viewer, it not only had to support authentication and “search within”, but it had to play audio, video and born-digital material.</a:t>
            </a:r>
          </a:p>
          <a:p>
            <a:endParaRPr lang="en-GB" dirty="0"/>
          </a:p>
          <a:p>
            <a:r>
              <a:rPr lang="en-GB" dirty="0" smtClean="0"/>
              <a:t>For now, just play the material. </a:t>
            </a:r>
          </a:p>
          <a:p>
            <a:endParaRPr lang="en-GB" dirty="0"/>
          </a:p>
          <a:p>
            <a:r>
              <a:rPr lang="en-GB" dirty="0" smtClean="0"/>
              <a:t>Interim “</a:t>
            </a:r>
            <a:r>
              <a:rPr lang="en-GB" dirty="0" err="1" smtClean="0"/>
              <a:t>IxIF</a:t>
            </a:r>
            <a:r>
              <a:rPr lang="en-GB" dirty="0" smtClean="0"/>
              <a:t>” model until community process produces models for time-based media and 3D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420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 smtClean="0"/>
              <a:t>PDFs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999" y="933054"/>
            <a:ext cx="9821748" cy="545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3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28489"/>
            <a:ext cx="10515600" cy="1325563"/>
          </a:xfrm>
        </p:spPr>
        <p:txBody>
          <a:bodyPr/>
          <a:lstStyle/>
          <a:p>
            <a:r>
              <a:rPr lang="en-GB" dirty="0" smtClean="0"/>
              <a:t>Video</a:t>
            </a:r>
            <a:endParaRPr lang="en-GB" dirty="0"/>
          </a:p>
        </p:txBody>
      </p:sp>
      <p:pic>
        <p:nvPicPr>
          <p:cNvPr id="4" name="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621" y="903132"/>
            <a:ext cx="9855598" cy="5489575"/>
          </a:xfrm>
        </p:spPr>
      </p:pic>
    </p:spTree>
    <p:extLst>
      <p:ext uri="{BB962C8B-B14F-4D97-AF65-F5344CB8AC3E}">
        <p14:creationId xmlns:p14="http://schemas.microsoft.com/office/powerpoint/2010/main" val="124296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 smtClean="0"/>
              <a:t>3D</a:t>
            </a:r>
            <a:endParaRPr lang="en-GB" dirty="0"/>
          </a:p>
        </p:txBody>
      </p:sp>
      <p:pic>
        <p:nvPicPr>
          <p:cNvPr id="4" name="3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016420"/>
            <a:ext cx="9819388" cy="5457207"/>
          </a:xfrm>
        </p:spPr>
      </p:pic>
    </p:spTree>
    <p:extLst>
      <p:ext uri="{BB962C8B-B14F-4D97-AF65-F5344CB8AC3E}">
        <p14:creationId xmlns:p14="http://schemas.microsoft.com/office/powerpoint/2010/main" val="181733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0297"/>
            <a:ext cx="7886700" cy="1325563"/>
          </a:xfrm>
        </p:spPr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>
              <a:hlinkClick r:id="rId2"/>
            </a:endParaRPr>
          </a:p>
          <a:p>
            <a:pPr marL="0" indent="0">
              <a:buNone/>
            </a:pPr>
            <a:r>
              <a:rPr lang="en-GB" dirty="0" smtClean="0">
                <a:hlinkClick r:id="rId2"/>
              </a:rPr>
              <a:t>https</a:t>
            </a:r>
            <a:r>
              <a:rPr lang="en-GB" dirty="0">
                <a:hlinkClick r:id="rId2"/>
              </a:rPr>
              <a:t>://</a:t>
            </a:r>
            <a:r>
              <a:rPr lang="en-GB" dirty="0" smtClean="0">
                <a:hlinkClick r:id="rId2"/>
              </a:rPr>
              <a:t>github.com/UniversalViewer/universalviewer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universalviewer.io/examples</a:t>
            </a:r>
          </a:p>
          <a:p>
            <a:pPr marL="0" indent="0">
              <a:buNone/>
            </a:pPr>
            <a:r>
              <a:rPr lang="en-GB" dirty="0" smtClean="0">
                <a:hlinkClick r:id="rId2"/>
              </a:rPr>
              <a:t>http</a:t>
            </a:r>
            <a:r>
              <a:rPr lang="en-GB" dirty="0">
                <a:hlinkClick r:id="rId2"/>
              </a:rPr>
              <a:t>://</a:t>
            </a:r>
            <a:r>
              <a:rPr lang="en-GB" dirty="0" smtClean="0">
                <a:hlinkClick r:id="rId2"/>
              </a:rPr>
              <a:t>digirati.com/iiif</a:t>
            </a:r>
            <a:r>
              <a:rPr lang="en-GB" dirty="0" smtClean="0"/>
              <a:t>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033248" y="4968761"/>
            <a:ext cx="20835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Tom Crane</a:t>
            </a:r>
          </a:p>
          <a:p>
            <a:r>
              <a:rPr lang="en-GB" sz="1400" dirty="0"/>
              <a:t>Technical Director, Digirati</a:t>
            </a:r>
          </a:p>
          <a:p>
            <a:r>
              <a:rPr lang="en-GB" sz="1400" dirty="0">
                <a:hlinkClick r:id="rId3"/>
              </a:rPr>
              <a:t>http://digirati.com/</a:t>
            </a:r>
            <a:endParaRPr lang="en-GB" sz="1400" dirty="0"/>
          </a:p>
          <a:p>
            <a:r>
              <a:rPr lang="en-GB" sz="1400" dirty="0">
                <a:hlinkClick r:id="rId4"/>
              </a:rPr>
              <a:t>tom.crane@digirati.com</a:t>
            </a:r>
            <a:r>
              <a:rPr lang="en-GB" sz="1400" dirty="0"/>
              <a:t>	</a:t>
            </a:r>
          </a:p>
        </p:txBody>
      </p:sp>
      <p:pic>
        <p:nvPicPr>
          <p:cNvPr id="6" name="Picture 2" descr="digirati - innovation engine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405" y="5095443"/>
            <a:ext cx="160972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934188" y="4968760"/>
            <a:ext cx="0" cy="891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25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IIIF-</a:t>
            </a:r>
            <a:r>
              <a:rPr lang="en-GB" dirty="0" err="1" smtClean="0"/>
              <a:t>isation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British Library choose the </a:t>
            </a:r>
            <a:r>
              <a:rPr lang="en-GB" dirty="0"/>
              <a:t>Wellcome </a:t>
            </a:r>
            <a:r>
              <a:rPr lang="en-GB" dirty="0" smtClean="0"/>
              <a:t>Player as the starting point of </a:t>
            </a:r>
            <a:r>
              <a:rPr lang="en-GB" dirty="0"/>
              <a:t>their "Universal Viewer" project</a:t>
            </a:r>
          </a:p>
          <a:p>
            <a:r>
              <a:rPr lang="en-GB" dirty="0" smtClean="0"/>
              <a:t>British Library are founding contributors to IIIF</a:t>
            </a:r>
            <a:endParaRPr lang="en-GB" dirty="0"/>
          </a:p>
          <a:p>
            <a:r>
              <a:rPr lang="en-GB" dirty="0" smtClean="0"/>
              <a:t>The </a:t>
            </a:r>
            <a:r>
              <a:rPr lang="en-GB" b="1" dirty="0" smtClean="0"/>
              <a:t>Universal Viewer</a:t>
            </a:r>
            <a:r>
              <a:rPr lang="en-GB" dirty="0" smtClean="0"/>
              <a:t> </a:t>
            </a:r>
            <a:r>
              <a:rPr lang="en-GB" dirty="0"/>
              <a:t>is </a:t>
            </a:r>
            <a:r>
              <a:rPr lang="en-GB" dirty="0" smtClean="0"/>
              <a:t>born</a:t>
            </a:r>
            <a:endParaRPr lang="en-GB" dirty="0"/>
          </a:p>
        </p:txBody>
      </p:sp>
      <p:pic>
        <p:nvPicPr>
          <p:cNvPr id="3074" name="Picture 2" descr="http://www.serena.ac.uk/wp-content/uploads/2012/05/BL-Logo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422" y="365126"/>
            <a:ext cx="608929" cy="119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ellcome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535" y="684074"/>
            <a:ext cx="1381125" cy="55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13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Contributors and Users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13764"/>
            <a:ext cx="10058400" cy="378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781945"/>
            <a:ext cx="7886700" cy="1325563"/>
          </a:xfrm>
        </p:spPr>
        <p:txBody>
          <a:bodyPr/>
          <a:lstStyle/>
          <a:p>
            <a:r>
              <a:rPr lang="en-GB" dirty="0" smtClean="0"/>
              <a:t>Demo…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557494"/>
            <a:ext cx="7886700" cy="2107381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goo.gl/SBqnee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043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568" y="63091"/>
            <a:ext cx="10515600" cy="1325563"/>
          </a:xfrm>
        </p:spPr>
        <p:txBody>
          <a:bodyPr/>
          <a:lstStyle/>
          <a:p>
            <a:r>
              <a:rPr lang="en-GB" dirty="0" smtClean="0"/>
              <a:t>Paging and 2-up</a:t>
            </a:r>
            <a:endParaRPr lang="en-GB" dirty="0"/>
          </a:p>
        </p:txBody>
      </p:sp>
      <p:pic>
        <p:nvPicPr>
          <p:cNvPr id="4" name="pag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4709" y="1388654"/>
            <a:ext cx="9344544" cy="5158791"/>
          </a:xfrm>
        </p:spPr>
      </p:pic>
    </p:spTree>
    <p:extLst>
      <p:ext uri="{BB962C8B-B14F-4D97-AF65-F5344CB8AC3E}">
        <p14:creationId xmlns:p14="http://schemas.microsoft.com/office/powerpoint/2010/main" val="31362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003" y="138548"/>
            <a:ext cx="10515600" cy="1325563"/>
          </a:xfrm>
        </p:spPr>
        <p:txBody>
          <a:bodyPr/>
          <a:lstStyle/>
          <a:p>
            <a:r>
              <a:rPr lang="en-GB" dirty="0" smtClean="0"/>
              <a:t>Thumbs</a:t>
            </a:r>
            <a:endParaRPr lang="en-GB" dirty="0"/>
          </a:p>
        </p:txBody>
      </p:sp>
      <p:pic>
        <p:nvPicPr>
          <p:cNvPr id="4" name="thumb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283459"/>
            <a:ext cx="9519605" cy="5285242"/>
          </a:xfrm>
        </p:spPr>
      </p:pic>
    </p:spTree>
    <p:extLst>
      <p:ext uri="{BB962C8B-B14F-4D97-AF65-F5344CB8AC3E}">
        <p14:creationId xmlns:p14="http://schemas.microsoft.com/office/powerpoint/2010/main" val="415636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820" y="114272"/>
            <a:ext cx="10515600" cy="1325563"/>
          </a:xfrm>
        </p:spPr>
        <p:txBody>
          <a:bodyPr/>
          <a:lstStyle/>
          <a:p>
            <a:r>
              <a:rPr lang="en-GB" dirty="0" smtClean="0"/>
              <a:t>More Information (metadata, rights, license)</a:t>
            </a:r>
            <a:endParaRPr lang="en-GB" dirty="0"/>
          </a:p>
        </p:txBody>
      </p:sp>
      <p:pic>
        <p:nvPicPr>
          <p:cNvPr id="4" name="moreinf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053" y="1186354"/>
            <a:ext cx="7245786" cy="5230630"/>
          </a:xfrm>
        </p:spPr>
      </p:pic>
    </p:spTree>
    <p:extLst>
      <p:ext uri="{BB962C8B-B14F-4D97-AF65-F5344CB8AC3E}">
        <p14:creationId xmlns:p14="http://schemas.microsoft.com/office/powerpoint/2010/main" val="278766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628"/>
            <a:ext cx="10515600" cy="1325563"/>
          </a:xfrm>
        </p:spPr>
        <p:txBody>
          <a:bodyPr/>
          <a:lstStyle/>
          <a:p>
            <a:r>
              <a:rPr lang="en-GB" dirty="0" smtClean="0"/>
              <a:t>IIIF Search API – Autocomplete and Search</a:t>
            </a:r>
            <a:endParaRPr lang="en-GB" dirty="0"/>
          </a:p>
        </p:txBody>
      </p:sp>
      <p:pic>
        <p:nvPicPr>
          <p:cNvPr id="4" name="searc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3453" y="1056880"/>
            <a:ext cx="9784135" cy="5416747"/>
          </a:xfrm>
        </p:spPr>
      </p:pic>
    </p:spTree>
    <p:extLst>
      <p:ext uri="{BB962C8B-B14F-4D97-AF65-F5344CB8AC3E}">
        <p14:creationId xmlns:p14="http://schemas.microsoft.com/office/powerpoint/2010/main" val="457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1625</TotalTime>
  <Words>218</Words>
  <Application>Microsoft Office PowerPoint</Application>
  <PresentationFormat>Widescreen</PresentationFormat>
  <Paragraphs>55</Paragraphs>
  <Slides>26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“Player”</vt:lpstr>
      <vt:lpstr>IIIF-isation</vt:lpstr>
      <vt:lpstr>Contributors and Users</vt:lpstr>
      <vt:lpstr>Demo…</vt:lpstr>
      <vt:lpstr>Paging and 2-up</vt:lpstr>
      <vt:lpstr>Thumbs</vt:lpstr>
      <vt:lpstr>More Information (metadata, rights, license)</vt:lpstr>
      <vt:lpstr>IIIF Search API – Autocomplete and Search</vt:lpstr>
      <vt:lpstr>Download - current</vt:lpstr>
      <vt:lpstr>Download – other sizes and renderings</vt:lpstr>
      <vt:lpstr>Embed</vt:lpstr>
      <vt:lpstr>Themes</vt:lpstr>
      <vt:lpstr>PowerPoint Presentation</vt:lpstr>
      <vt:lpstr>Click-through authentication</vt:lpstr>
      <vt:lpstr>Regular authentication</vt:lpstr>
      <vt:lpstr>IIIF Collections – multi volume</vt:lpstr>
      <vt:lpstr>IIIF Collections – 6500 manifests with dates</vt:lpstr>
      <vt:lpstr>Right to left</vt:lpstr>
      <vt:lpstr>Top to bottom</vt:lpstr>
      <vt:lpstr>Continuous</vt:lpstr>
      <vt:lpstr>Other media</vt:lpstr>
      <vt:lpstr>PDFs</vt:lpstr>
      <vt:lpstr>Video</vt:lpstr>
      <vt:lpstr>3D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Crane</dc:creator>
  <cp:lastModifiedBy>Adam Christie</cp:lastModifiedBy>
  <cp:revision>119</cp:revision>
  <dcterms:created xsi:type="dcterms:W3CDTF">2015-10-08T14:50:43Z</dcterms:created>
  <dcterms:modified xsi:type="dcterms:W3CDTF">2016-05-09T14:48:38Z</dcterms:modified>
</cp:coreProperties>
</file>